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467803"/>
            <a:ext cx="7468553" cy="1943100"/>
          </a:xfrm>
          <a:prstGeom prst="rect">
            <a:avLst/>
          </a:prstGeom>
          <a:noFill/>
          <a:ln/>
        </p:spPr>
        <p:txBody>
          <a:bodyPr wrap="square" lIns="0" tIns="0" rIns="0" bIns="0" rtlCol="0" anchor="t"/>
          <a:lstStyle/>
          <a:p>
            <a:pPr indent="0" marL="0">
              <a:lnSpc>
                <a:spcPts val="7650"/>
              </a:lnSpc>
              <a:buNone/>
            </a:pPr>
            <a:r>
              <a:rPr lang="en-US" sz="6100" spc="-122" kern="0" dirty="0">
                <a:solidFill>
                  <a:srgbClr val="D73AD7"/>
                </a:solidFill>
                <a:latin typeface="Source Serif Pro Semi Bold" pitchFamily="34" charset="0"/>
                <a:ea typeface="Source Serif Pro Semi Bold" pitchFamily="34" charset="-122"/>
                <a:cs typeface="Source Serif Pro Semi Bold" pitchFamily="34" charset="-120"/>
              </a:rPr>
              <a:t>Farming Assistance Web Service</a:t>
            </a:r>
            <a:endParaRPr lang="en-US" sz="6100" dirty="0"/>
          </a:p>
        </p:txBody>
      </p:sp>
      <p:sp>
        <p:nvSpPr>
          <p:cNvPr id="4" name="Text 1"/>
          <p:cNvSpPr/>
          <p:nvPr/>
        </p:nvSpPr>
        <p:spPr>
          <a:xfrm>
            <a:off x="6324124" y="3769876"/>
            <a:ext cx="7468553"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a:t>
            </a:r>
            <a:pPr indent="0" marL="0">
              <a:lnSpc>
                <a:spcPts val="3000"/>
              </a:lnSpc>
              <a:buNone/>
            </a:pPr>
            <a:r>
              <a:rPr lang="en-US" sz="1850" b="1" spc="-38" kern="0" dirty="0">
                <a:solidFill>
                  <a:srgbClr val="5E208E"/>
                </a:solidFill>
                <a:latin typeface="Source Sans Pro" pitchFamily="34" charset="0"/>
                <a:ea typeface="Source Sans Pro" pitchFamily="34" charset="-122"/>
                <a:cs typeface="Source Sans Pro" pitchFamily="34" charset="-120"/>
              </a:rPr>
              <a:t>Presented by :</a:t>
            </a:r>
            <a:endParaRPr lang="en-US" sz="1850" dirty="0"/>
          </a:p>
        </p:txBody>
      </p:sp>
      <p:sp>
        <p:nvSpPr>
          <p:cNvPr id="5" name="Text 2"/>
          <p:cNvSpPr/>
          <p:nvPr/>
        </p:nvSpPr>
        <p:spPr>
          <a:xfrm>
            <a:off x="6324124" y="4422100"/>
            <a:ext cx="7468553" cy="383024"/>
          </a:xfrm>
          <a:prstGeom prst="rect">
            <a:avLst/>
          </a:prstGeom>
          <a:noFill/>
          <a:ln/>
        </p:spPr>
        <p:txBody>
          <a:bodyPr wrap="none" lIns="0" tIns="0" rIns="0" bIns="0" rtlCol="0" anchor="t"/>
          <a:lstStyle/>
          <a:p>
            <a:pPr indent="0" marL="0">
              <a:lnSpc>
                <a:spcPts val="3000"/>
              </a:lnSpc>
              <a:buNone/>
            </a:pPr>
            <a:r>
              <a:rPr lang="en-US" sz="1850" spc="-38" kern="0" dirty="0">
                <a:solidFill>
                  <a:srgbClr val="5E208E"/>
                </a:solidFill>
                <a:latin typeface="Source Sans Pro" pitchFamily="34" charset="0"/>
                <a:ea typeface="Source Sans Pro" pitchFamily="34" charset="-122"/>
                <a:cs typeface="Source Sans Pro" pitchFamily="34" charset="-120"/>
              </a:rPr>
              <a:t>                                             Y. Harsha Vardhan (192212415),ECE</a:t>
            </a:r>
            <a:endParaRPr lang="en-US" sz="1850" dirty="0"/>
          </a:p>
        </p:txBody>
      </p:sp>
      <p:sp>
        <p:nvSpPr>
          <p:cNvPr id="6" name="Text 3"/>
          <p:cNvSpPr/>
          <p:nvPr/>
        </p:nvSpPr>
        <p:spPr>
          <a:xfrm>
            <a:off x="6324124" y="5074325"/>
            <a:ext cx="7468553" cy="383024"/>
          </a:xfrm>
          <a:prstGeom prst="rect">
            <a:avLst/>
          </a:prstGeom>
          <a:noFill/>
          <a:ln/>
        </p:spPr>
        <p:txBody>
          <a:bodyPr wrap="none" lIns="0" tIns="0" rIns="0" bIns="0" rtlCol="0" anchor="t"/>
          <a:lstStyle/>
          <a:p>
            <a:pPr indent="0" marL="0">
              <a:lnSpc>
                <a:spcPts val="3000"/>
              </a:lnSpc>
              <a:buNone/>
            </a:pPr>
            <a:r>
              <a:rPr lang="en-US" sz="1850" spc="-38" kern="0" dirty="0">
                <a:solidFill>
                  <a:srgbClr val="5E208E"/>
                </a:solidFill>
                <a:latin typeface="Source Sans Pro" pitchFamily="34" charset="0"/>
                <a:ea typeface="Source Sans Pro" pitchFamily="34" charset="-122"/>
                <a:cs typeface="Source Sans Pro" pitchFamily="34" charset="-120"/>
              </a:rPr>
              <a:t>                                                 N. Rupesh (192212331),ECE</a:t>
            </a:r>
            <a:endParaRPr lang="en-US" sz="1850" dirty="0"/>
          </a:p>
        </p:txBody>
      </p:sp>
      <p:sp>
        <p:nvSpPr>
          <p:cNvPr id="7" name="Text 4"/>
          <p:cNvSpPr/>
          <p:nvPr/>
        </p:nvSpPr>
        <p:spPr>
          <a:xfrm>
            <a:off x="6324124" y="5726549"/>
            <a:ext cx="7468553" cy="383024"/>
          </a:xfrm>
          <a:prstGeom prst="rect">
            <a:avLst/>
          </a:prstGeom>
          <a:noFill/>
          <a:ln/>
        </p:spPr>
        <p:txBody>
          <a:bodyPr wrap="none" lIns="0" tIns="0" rIns="0" bIns="0" rtlCol="0" anchor="t"/>
          <a:lstStyle/>
          <a:p>
            <a:pPr indent="0" marL="0">
              <a:lnSpc>
                <a:spcPts val="3000"/>
              </a:lnSpc>
              <a:buNone/>
            </a:pPr>
            <a:r>
              <a:rPr lang="en-US" sz="1850" spc="-38" kern="0" dirty="0">
                <a:solidFill>
                  <a:srgbClr val="5E208E"/>
                </a:solidFill>
                <a:latin typeface="Source Sans Pro" pitchFamily="34" charset="0"/>
                <a:ea typeface="Source Sans Pro" pitchFamily="34" charset="-122"/>
                <a:cs typeface="Source Sans Pro" pitchFamily="34" charset="-120"/>
              </a:rPr>
              <a:t>                                                                                                                     Guided by:</a:t>
            </a:r>
            <a:endParaRPr lang="en-US" sz="1850" dirty="0"/>
          </a:p>
        </p:txBody>
      </p:sp>
      <p:sp>
        <p:nvSpPr>
          <p:cNvPr id="8" name="Text 5"/>
          <p:cNvSpPr/>
          <p:nvPr/>
        </p:nvSpPr>
        <p:spPr>
          <a:xfrm>
            <a:off x="6324124" y="6378773"/>
            <a:ext cx="7468553" cy="383024"/>
          </a:xfrm>
          <a:prstGeom prst="rect">
            <a:avLst/>
          </a:prstGeom>
          <a:noFill/>
          <a:ln/>
        </p:spPr>
        <p:txBody>
          <a:bodyPr wrap="none" lIns="0" tIns="0" rIns="0" bIns="0" rtlCol="0" anchor="t"/>
          <a:lstStyle/>
          <a:p>
            <a:pPr indent="0" marL="0">
              <a:lnSpc>
                <a:spcPts val="3000"/>
              </a:lnSpc>
              <a:buNone/>
            </a:pPr>
            <a:r>
              <a:rPr lang="en-US" sz="1850" spc="-38" kern="0" dirty="0">
                <a:solidFill>
                  <a:srgbClr val="5E208E"/>
                </a:solidFill>
                <a:latin typeface="Source Sans Pro" pitchFamily="34" charset="0"/>
                <a:ea typeface="Source Sans Pro" pitchFamily="34" charset="-122"/>
                <a:cs typeface="Source Sans Pro" pitchFamily="34" charset="-120"/>
              </a:rPr>
              <a:t>                                                                                                         DR. Dhanalakshmi </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7093" y="614720"/>
            <a:ext cx="7582614" cy="1312069"/>
          </a:xfrm>
          <a:prstGeom prst="rect">
            <a:avLst/>
          </a:prstGeom>
          <a:noFill/>
          <a:ln/>
        </p:spPr>
        <p:txBody>
          <a:bodyPr wrap="square" lIns="0" tIns="0" rIns="0" bIns="0" rtlCol="0" anchor="t"/>
          <a:lstStyle/>
          <a:p>
            <a:pPr indent="0" marL="0">
              <a:lnSpc>
                <a:spcPts val="5150"/>
              </a:lnSpc>
              <a:buNone/>
            </a:pPr>
            <a:r>
              <a:rPr lang="en-US" sz="4100" spc="-83" kern="0" dirty="0">
                <a:solidFill>
                  <a:srgbClr val="D73AD7"/>
                </a:solidFill>
                <a:latin typeface="Source Serif Pro Semi Bold" pitchFamily="34" charset="0"/>
                <a:ea typeface="Source Serif Pro Semi Bold" pitchFamily="34" charset="-122"/>
                <a:cs typeface="Source Serif Pro Semi Bold" pitchFamily="34" charset="-120"/>
              </a:rPr>
              <a:t>Future Scope: Expanding the Service</a:t>
            </a:r>
            <a:endParaRPr lang="en-US" sz="4100" dirty="0"/>
          </a:p>
        </p:txBody>
      </p:sp>
      <p:pic>
        <p:nvPicPr>
          <p:cNvPr id="4" name="Image 1" descr="preencoded.png">    </p:cNvPr>
          <p:cNvPicPr>
            <a:picLocks noChangeAspect="1"/>
          </p:cNvPicPr>
          <p:nvPr/>
        </p:nvPicPr>
        <p:blipFill>
          <a:blip r:embed="rId2"/>
          <a:stretch>
            <a:fillRect/>
          </a:stretch>
        </p:blipFill>
        <p:spPr>
          <a:xfrm>
            <a:off x="6267093" y="2261354"/>
            <a:ext cx="1115258" cy="1784509"/>
          </a:xfrm>
          <a:prstGeom prst="rect">
            <a:avLst/>
          </a:prstGeom>
        </p:spPr>
      </p:pic>
      <p:sp>
        <p:nvSpPr>
          <p:cNvPr id="5" name="Text 1"/>
          <p:cNvSpPr/>
          <p:nvPr/>
        </p:nvSpPr>
        <p:spPr>
          <a:xfrm>
            <a:off x="7716917" y="2484358"/>
            <a:ext cx="2624257" cy="328017"/>
          </a:xfrm>
          <a:prstGeom prst="rect">
            <a:avLst/>
          </a:prstGeom>
          <a:noFill/>
          <a:ln/>
        </p:spPr>
        <p:txBody>
          <a:bodyPr wrap="none" lIns="0" tIns="0" rIns="0" bIns="0" rtlCol="0" anchor="t"/>
          <a:lstStyle/>
          <a:p>
            <a:pPr algn="l"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IoT Integration</a:t>
            </a:r>
            <a:endParaRPr lang="en-US" sz="2050" dirty="0"/>
          </a:p>
        </p:txBody>
      </p:sp>
      <p:sp>
        <p:nvSpPr>
          <p:cNvPr id="6" name="Text 2"/>
          <p:cNvSpPr/>
          <p:nvPr/>
        </p:nvSpPr>
        <p:spPr>
          <a:xfrm>
            <a:off x="7716917" y="2946202"/>
            <a:ext cx="6132790" cy="713899"/>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The web service will be integrated with IoT devices to gather real-time data and improve accuracy.</a:t>
            </a:r>
            <a:endParaRPr lang="en-US" sz="1750" dirty="0"/>
          </a:p>
        </p:txBody>
      </p:sp>
      <p:pic>
        <p:nvPicPr>
          <p:cNvPr id="7" name="Image 2" descr="preencoded.png">    </p:cNvPr>
          <p:cNvPicPr>
            <a:picLocks noChangeAspect="1"/>
          </p:cNvPicPr>
          <p:nvPr/>
        </p:nvPicPr>
        <p:blipFill>
          <a:blip r:embed="rId3"/>
          <a:stretch>
            <a:fillRect/>
          </a:stretch>
        </p:blipFill>
        <p:spPr>
          <a:xfrm>
            <a:off x="6267093" y="4045863"/>
            <a:ext cx="1115258" cy="1784509"/>
          </a:xfrm>
          <a:prstGeom prst="rect">
            <a:avLst/>
          </a:prstGeom>
        </p:spPr>
      </p:pic>
      <p:sp>
        <p:nvSpPr>
          <p:cNvPr id="8" name="Text 3"/>
          <p:cNvSpPr/>
          <p:nvPr/>
        </p:nvSpPr>
        <p:spPr>
          <a:xfrm>
            <a:off x="7716917" y="4268867"/>
            <a:ext cx="2624257" cy="328017"/>
          </a:xfrm>
          <a:prstGeom prst="rect">
            <a:avLst/>
          </a:prstGeom>
          <a:noFill/>
          <a:ln/>
        </p:spPr>
        <p:txBody>
          <a:bodyPr wrap="none" lIns="0" tIns="0" rIns="0" bIns="0" rtlCol="0" anchor="t"/>
          <a:lstStyle/>
          <a:p>
            <a:pPr algn="l"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New Data Sources</a:t>
            </a:r>
            <a:endParaRPr lang="en-US" sz="2050" dirty="0"/>
          </a:p>
        </p:txBody>
      </p:sp>
      <p:sp>
        <p:nvSpPr>
          <p:cNvPr id="9" name="Text 4"/>
          <p:cNvSpPr/>
          <p:nvPr/>
        </p:nvSpPr>
        <p:spPr>
          <a:xfrm>
            <a:off x="7716917" y="4730710"/>
            <a:ext cx="6132790" cy="713899"/>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The service will incorporate data from satellite imagery, drones, and soil sensors to broaden its scope.</a:t>
            </a:r>
            <a:endParaRPr lang="en-US" sz="1750" dirty="0"/>
          </a:p>
        </p:txBody>
      </p:sp>
      <p:pic>
        <p:nvPicPr>
          <p:cNvPr id="10" name="Image 3" descr="preencoded.png">    </p:cNvPr>
          <p:cNvPicPr>
            <a:picLocks noChangeAspect="1"/>
          </p:cNvPicPr>
          <p:nvPr/>
        </p:nvPicPr>
        <p:blipFill>
          <a:blip r:embed="rId4"/>
          <a:stretch>
            <a:fillRect/>
          </a:stretch>
        </p:blipFill>
        <p:spPr>
          <a:xfrm>
            <a:off x="6267093" y="5830372"/>
            <a:ext cx="1115258" cy="1784509"/>
          </a:xfrm>
          <a:prstGeom prst="rect">
            <a:avLst/>
          </a:prstGeom>
        </p:spPr>
      </p:pic>
      <p:sp>
        <p:nvSpPr>
          <p:cNvPr id="11" name="Text 5"/>
          <p:cNvSpPr/>
          <p:nvPr/>
        </p:nvSpPr>
        <p:spPr>
          <a:xfrm>
            <a:off x="7716917" y="6053376"/>
            <a:ext cx="2624257" cy="328017"/>
          </a:xfrm>
          <a:prstGeom prst="rect">
            <a:avLst/>
          </a:prstGeom>
          <a:noFill/>
          <a:ln/>
        </p:spPr>
        <p:txBody>
          <a:bodyPr wrap="none" lIns="0" tIns="0" rIns="0" bIns="0" rtlCol="0" anchor="t"/>
          <a:lstStyle/>
          <a:p>
            <a:pPr algn="l" indent="0" marL="0">
              <a:lnSpc>
                <a:spcPts val="2550"/>
              </a:lnSpc>
              <a:buNone/>
            </a:pPr>
            <a:r>
              <a:rPr lang="en-US" sz="2050" spc="-41" kern="0" dirty="0">
                <a:solidFill>
                  <a:srgbClr val="272525"/>
                </a:solidFill>
                <a:latin typeface="Source Serif Pro Semi Bold" pitchFamily="34" charset="0"/>
                <a:ea typeface="Source Serif Pro Semi Bold" pitchFamily="34" charset="-122"/>
                <a:cs typeface="Source Serif Pro Semi Bold" pitchFamily="34" charset="-120"/>
              </a:rPr>
              <a:t>Personalized Insights</a:t>
            </a:r>
            <a:endParaRPr lang="en-US" sz="2050" dirty="0"/>
          </a:p>
        </p:txBody>
      </p:sp>
      <p:sp>
        <p:nvSpPr>
          <p:cNvPr id="12" name="Text 6"/>
          <p:cNvSpPr/>
          <p:nvPr/>
        </p:nvSpPr>
        <p:spPr>
          <a:xfrm>
            <a:off x="7716917" y="6515219"/>
            <a:ext cx="6132790" cy="713899"/>
          </a:xfrm>
          <a:prstGeom prst="rect">
            <a:avLst/>
          </a:prstGeom>
          <a:noFill/>
          <a:ln/>
        </p:spPr>
        <p:txBody>
          <a:bodyPr wrap="square" lIns="0" tIns="0" rIns="0" bIns="0" rtlCol="0" anchor="t"/>
          <a:lstStyle/>
          <a:p>
            <a:pPr algn="l" indent="0" marL="0">
              <a:lnSpc>
                <a:spcPts val="2800"/>
              </a:lnSpc>
              <a:buNone/>
            </a:pPr>
            <a:r>
              <a:rPr lang="en-US" sz="1750" spc="-35" kern="0" dirty="0">
                <a:solidFill>
                  <a:srgbClr val="272525"/>
                </a:solidFill>
                <a:latin typeface="Source Sans Pro" pitchFamily="34" charset="0"/>
                <a:ea typeface="Source Sans Pro" pitchFamily="34" charset="-122"/>
                <a:cs typeface="Source Sans Pro" pitchFamily="34" charset="-120"/>
              </a:rPr>
              <a:t>The service will continue to evolve and provide increasingly personalized insights for individual farmers.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699141"/>
            <a:ext cx="7468553" cy="1408033"/>
          </a:xfrm>
          <a:prstGeom prst="rect">
            <a:avLst/>
          </a:prstGeom>
          <a:noFill/>
          <a:ln/>
        </p:spPr>
        <p:txBody>
          <a:bodyPr wrap="squar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Conclusion: A Powerful Tool for Modern Agriculture</a:t>
            </a:r>
            <a:endParaRPr lang="en-US" sz="4400" dirty="0"/>
          </a:p>
        </p:txBody>
      </p:sp>
      <p:sp>
        <p:nvSpPr>
          <p:cNvPr id="4" name="Text 1"/>
          <p:cNvSpPr/>
          <p:nvPr/>
        </p:nvSpPr>
        <p:spPr>
          <a:xfrm>
            <a:off x="837724" y="3466148"/>
            <a:ext cx="7468553" cy="3064193"/>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a:t>
            </a:r>
            <a:pPr indent="0" marL="0">
              <a:lnSpc>
                <a:spcPts val="3000"/>
              </a:lnSpc>
              <a:buNone/>
            </a:pPr>
            <a:r>
              <a:rPr lang="en-US" sz="1850" b="1" spc="-38" kern="0" dirty="0">
                <a:solidFill>
                  <a:srgbClr val="272525"/>
                </a:solidFill>
                <a:latin typeface="Source Sans Pro" pitchFamily="34" charset="0"/>
                <a:ea typeface="Source Sans Pro" pitchFamily="34" charset="-122"/>
                <a:cs typeface="Source Sans Pro" pitchFamily="34" charset="-120"/>
              </a:rPr>
              <a:t>Farming Assistance Web Service</a:t>
            </a:r>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is designed to address the pressing challenges faced by the agricultural industry by providing farmers with innovative, data-driven solutions to optimize their operations. Ultimately, this solution aims to transform traditional farming into a more efficient, sustainable, and resilient practice, contributing to the broader goals of food security and environmental conservation.Thank you for your time. The Farming Assistance Web Service represents a significant step towards a more sustainable and efficient future for agriculture</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008709"/>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Thank You!</a:t>
            </a:r>
            <a:endParaRPr lang="en-US" sz="4400" dirty="0"/>
          </a:p>
        </p:txBody>
      </p:sp>
      <p:sp>
        <p:nvSpPr>
          <p:cNvPr id="4" name="Text 1"/>
          <p:cNvSpPr/>
          <p:nvPr/>
        </p:nvSpPr>
        <p:spPr>
          <a:xfrm>
            <a:off x="837724" y="4071699"/>
            <a:ext cx="7468553"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We appreciate your time and interest in the **Farming Assistance Web Service**. We believe this service holds the potential to revolutionize agriculture and make a positive impact on our world.</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175510"/>
            <a:ext cx="12185213"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Aim: Personalized Recommendations for Farmers</a:t>
            </a:r>
            <a:endParaRPr lang="en-US" sz="4400" dirty="0"/>
          </a:p>
        </p:txBody>
      </p:sp>
      <p:sp>
        <p:nvSpPr>
          <p:cNvPr id="3" name="Text 1"/>
          <p:cNvSpPr/>
          <p:nvPr/>
        </p:nvSpPr>
        <p:spPr>
          <a:xfrm>
            <a:off x="837724" y="3238500"/>
            <a:ext cx="12954952" cy="2815590"/>
          </a:xfrm>
          <a:prstGeom prst="rect">
            <a:avLst/>
          </a:prstGeom>
          <a:noFill/>
          <a:ln/>
        </p:spPr>
        <p:txBody>
          <a:bodyPr wrap="square" lIns="0" tIns="0" rIns="0" bIns="0" rtlCol="0" anchor="t"/>
          <a:lstStyle/>
          <a:p>
            <a:pPr indent="0" marL="0">
              <a:lnSpc>
                <a:spcPts val="2750"/>
              </a:lnSpc>
              <a:buNone/>
            </a:pPr>
            <a:r>
              <a:rPr lang="en-US" sz="2200" spc="-44" kern="0" dirty="0">
                <a:solidFill>
                  <a:srgbClr val="D73AD7"/>
                </a:solidFill>
                <a:latin typeface="Source Serif Pro Semi Bold" pitchFamily="34" charset="0"/>
                <a:ea typeface="Source Serif Pro Semi Bold" pitchFamily="34" charset="-122"/>
                <a:cs typeface="Source Serif Pro Semi Bold" pitchFamily="34" charset="-120"/>
              </a:rPr>
              <a:t>                       The aim of the </a:t>
            </a:r>
            <a:pPr indent="0" marL="0">
              <a:lnSpc>
                <a:spcPts val="2750"/>
              </a:lnSpc>
              <a:buNone/>
            </a:pPr>
            <a:r>
              <a:rPr lang="en-US" sz="2200" b="1" spc="-44" kern="0" dirty="0">
                <a:solidFill>
                  <a:srgbClr val="D73AD7"/>
                </a:solidFill>
                <a:latin typeface="Source Serif Pro Semi Bold" pitchFamily="34" charset="0"/>
                <a:ea typeface="Source Serif Pro Semi Bold" pitchFamily="34" charset="-122"/>
                <a:cs typeface="Source Serif Pro Semi Bold" pitchFamily="34" charset="-120"/>
              </a:rPr>
              <a:t>Farming Assistance Web Service</a:t>
            </a:r>
            <a:pPr indent="0" marL="0">
              <a:lnSpc>
                <a:spcPts val="2750"/>
              </a:lnSpc>
              <a:buNone/>
            </a:pPr>
            <a:r>
              <a:rPr lang="en-US" sz="2200" spc="-44" kern="0" dirty="0">
                <a:solidFill>
                  <a:srgbClr val="D73AD7"/>
                </a:solidFill>
                <a:latin typeface="Source Serif Pro Semi Bold" pitchFamily="34" charset="0"/>
                <a:ea typeface="Source Serif Pro Semi Bold" pitchFamily="34" charset="-122"/>
                <a:cs typeface="Source Serif Pro Semi Bold" pitchFamily="34" charset="-120"/>
              </a:rPr>
              <a:t> is to empower farmers and agricultural stakeholders with data-driven tools and insights to enhance productivity, sustainability, and resilience in farming. By integrating real-time weather forecasts, soil health monitoring, crop management recommendations, and market trends, the service seeks to optimize resource utilization, reduce risks, and improve decision-making processes. It also aims to bridge the gap between modern technology and traditional farming practices, fostering accessibility through user-friendly interfaces and localized solutions. Ultimately, the platform aspires to contribute to global food security and environmental conservation by supporting smarter, more efficient agricultural practices.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93589"/>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Abstract: </a:t>
            </a:r>
            <a:endParaRPr lang="en-US" sz="4400" dirty="0"/>
          </a:p>
        </p:txBody>
      </p:sp>
      <p:sp>
        <p:nvSpPr>
          <p:cNvPr id="4" name="Text 1"/>
          <p:cNvSpPr/>
          <p:nvPr/>
        </p:nvSpPr>
        <p:spPr>
          <a:xfrm>
            <a:off x="837724" y="2156579"/>
            <a:ext cx="7468553" cy="4979313"/>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The </a:t>
            </a:r>
            <a:pPr indent="0" marL="0">
              <a:lnSpc>
                <a:spcPts val="3000"/>
              </a:lnSpc>
              <a:buNone/>
            </a:pPr>
            <a:r>
              <a:rPr lang="en-US" sz="1850" b="1" spc="-38" kern="0" dirty="0">
                <a:solidFill>
                  <a:srgbClr val="272525"/>
                </a:solidFill>
                <a:latin typeface="Source Sans Pro" pitchFamily="34" charset="0"/>
                <a:ea typeface="Source Sans Pro" pitchFamily="34" charset="-122"/>
                <a:cs typeface="Source Sans Pro" pitchFamily="34" charset="-120"/>
              </a:rPr>
              <a:t>Farming Assistance Web Service</a:t>
            </a:r>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is a comprehensive digital platform designed to revolutionize agricultural practices through the integration of cutting-edge technologies such as IoT, machine learning, and geospatial analysis. It provides farmers with real-time insights into weather conditions, soil health, crop growth, pest management, and market trends, enabling them to make informed decisions that enhance productivity and sustainability. The service facilitates resource optimization by offering tailored recommendations for irrigation, fertilization, and crop selection based on localized data. Through its intuitive interface, the platform ensures accessibility for diverse users, including smallholder farmers. By promoting sustainable farming practices and improving operational efficiency, the service aims to address challenges in modern agriculture, support food security, and contribute to environmental conservation.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239685"/>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Introduction: </a:t>
            </a:r>
            <a:endParaRPr lang="en-US" sz="4400" dirty="0"/>
          </a:p>
        </p:txBody>
      </p:sp>
      <p:sp>
        <p:nvSpPr>
          <p:cNvPr id="3" name="Text 1"/>
          <p:cNvSpPr/>
          <p:nvPr/>
        </p:nvSpPr>
        <p:spPr>
          <a:xfrm>
            <a:off x="837724" y="3422452"/>
            <a:ext cx="12954952"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The </a:t>
            </a:r>
            <a:pPr indent="0" marL="0">
              <a:lnSpc>
                <a:spcPts val="3000"/>
              </a:lnSpc>
              <a:buNone/>
            </a:pPr>
            <a:r>
              <a:rPr lang="en-US" sz="1850" b="1" spc="-38" kern="0" dirty="0">
                <a:solidFill>
                  <a:srgbClr val="272525"/>
                </a:solidFill>
                <a:latin typeface="Source Sans Pro" pitchFamily="34" charset="0"/>
                <a:ea typeface="Source Sans Pro" pitchFamily="34" charset="-122"/>
                <a:cs typeface="Source Sans Pro" pitchFamily="34" charset="-120"/>
              </a:rPr>
              <a:t>Farming Assistance Web Service</a:t>
            </a:r>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is a digital platform designed to support farmers in tackling modern agricultural challenges        by integrating technology with traditional practices. It provides real-time insights into weather, soil health, crop growth, and market trends, empowering users to make informed decisions that optimize productivity and sustainability.</a:t>
            </a:r>
            <a:endParaRPr lang="en-US" sz="1850" dirty="0"/>
          </a:p>
        </p:txBody>
      </p:sp>
      <p:sp>
        <p:nvSpPr>
          <p:cNvPr id="4" name="Text 2"/>
          <p:cNvSpPr/>
          <p:nvPr/>
        </p:nvSpPr>
        <p:spPr>
          <a:xfrm>
            <a:off x="837724" y="4840724"/>
            <a:ext cx="12954952"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            Leveraging IoT, machine learning, and geospatial tools, the service offers tailored recommendations for irrigation, fertilization, and pest management. With its user-friendly, mobile-accessible design, the platform ensures inclusivity for farmers in diverse regions, promoting sustainable farming and contributing to global food security.</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6959" y="671036"/>
            <a:ext cx="7822883" cy="1110139"/>
          </a:xfrm>
          <a:prstGeom prst="rect">
            <a:avLst/>
          </a:prstGeom>
          <a:noFill/>
          <a:ln/>
        </p:spPr>
        <p:txBody>
          <a:bodyPr wrap="square" lIns="0" tIns="0" rIns="0" bIns="0" rtlCol="0" anchor="t"/>
          <a:lstStyle/>
          <a:p>
            <a:pPr indent="0" marL="0">
              <a:lnSpc>
                <a:spcPts val="4350"/>
              </a:lnSpc>
              <a:buNone/>
            </a:pPr>
            <a:r>
              <a:rPr lang="en-US" sz="3450" spc="-70" kern="0" dirty="0">
                <a:solidFill>
                  <a:srgbClr val="D73AD7"/>
                </a:solidFill>
                <a:latin typeface="Source Serif Pro Semi Bold" pitchFamily="34" charset="0"/>
                <a:ea typeface="Source Serif Pro Semi Bold" pitchFamily="34" charset="-122"/>
                <a:cs typeface="Source Serif Pro Semi Bold" pitchFamily="34" charset="-120"/>
              </a:rPr>
              <a:t>Web Service Implementation: Architecture and Technology</a:t>
            </a:r>
            <a:endParaRPr lang="en-US" sz="3450" dirty="0"/>
          </a:p>
        </p:txBody>
      </p:sp>
      <p:pic>
        <p:nvPicPr>
          <p:cNvPr id="4" name="Image 1" descr="preencoded.png">    </p:cNvPr>
          <p:cNvPicPr>
            <a:picLocks noChangeAspect="1"/>
          </p:cNvPicPr>
          <p:nvPr/>
        </p:nvPicPr>
        <p:blipFill>
          <a:blip r:embed="rId2"/>
          <a:stretch>
            <a:fillRect/>
          </a:stretch>
        </p:blipFill>
        <p:spPr>
          <a:xfrm>
            <a:off x="6146959" y="2064306"/>
            <a:ext cx="471845" cy="471845"/>
          </a:xfrm>
          <a:prstGeom prst="rect">
            <a:avLst/>
          </a:prstGeom>
        </p:spPr>
      </p:pic>
      <p:sp>
        <p:nvSpPr>
          <p:cNvPr id="5" name="Text 1"/>
          <p:cNvSpPr/>
          <p:nvPr/>
        </p:nvSpPr>
        <p:spPr>
          <a:xfrm>
            <a:off x="6146959" y="2724864"/>
            <a:ext cx="2220635" cy="277535"/>
          </a:xfrm>
          <a:prstGeom prst="rect">
            <a:avLst/>
          </a:prstGeom>
          <a:noFill/>
          <a:ln/>
        </p:spPr>
        <p:txBody>
          <a:bodyPr wrap="none" lIns="0" tIns="0" rIns="0" bIns="0" rtlCol="0" anchor="t"/>
          <a:lstStyle/>
          <a:p>
            <a:pPr algn="l" indent="0" marL="0">
              <a:lnSpc>
                <a:spcPts val="2150"/>
              </a:lnSpc>
              <a:buNone/>
            </a:pPr>
            <a:r>
              <a:rPr lang="en-US" sz="1700" spc="-35" kern="0" dirty="0">
                <a:solidFill>
                  <a:srgbClr val="272525"/>
                </a:solidFill>
                <a:latin typeface="Source Serif Pro Semi Bold" pitchFamily="34" charset="0"/>
                <a:ea typeface="Source Serif Pro Semi Bold" pitchFamily="34" charset="-122"/>
                <a:cs typeface="Source Serif Pro Semi Bold" pitchFamily="34" charset="-120"/>
              </a:rPr>
              <a:t>Cloud Infrastructure</a:t>
            </a:r>
            <a:endParaRPr lang="en-US" sz="1700" dirty="0"/>
          </a:p>
        </p:txBody>
      </p:sp>
      <p:sp>
        <p:nvSpPr>
          <p:cNvPr id="6" name="Text 2"/>
          <p:cNvSpPr/>
          <p:nvPr/>
        </p:nvSpPr>
        <p:spPr>
          <a:xfrm>
            <a:off x="6146959" y="3115628"/>
            <a:ext cx="7822883" cy="301943"/>
          </a:xfrm>
          <a:prstGeom prst="rect">
            <a:avLst/>
          </a:prstGeom>
          <a:noFill/>
          <a:ln/>
        </p:spPr>
        <p:txBody>
          <a:bodyPr wrap="none" lIns="0" tIns="0" rIns="0" bIns="0" rtlCol="0" anchor="t"/>
          <a:lstStyle/>
          <a:p>
            <a:pPr algn="l"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The service is hosted on a secure and scalable cloud platform, ensuring accessibility and reliability.</a:t>
            </a:r>
            <a:endParaRPr lang="en-US" sz="1450" dirty="0"/>
          </a:p>
        </p:txBody>
      </p:sp>
      <p:pic>
        <p:nvPicPr>
          <p:cNvPr id="7" name="Image 2" descr="preencoded.png">    </p:cNvPr>
          <p:cNvPicPr>
            <a:picLocks noChangeAspect="1"/>
          </p:cNvPicPr>
          <p:nvPr/>
        </p:nvPicPr>
        <p:blipFill>
          <a:blip r:embed="rId3"/>
          <a:stretch>
            <a:fillRect/>
          </a:stretch>
        </p:blipFill>
        <p:spPr>
          <a:xfrm>
            <a:off x="6146959" y="3983831"/>
            <a:ext cx="471845" cy="471845"/>
          </a:xfrm>
          <a:prstGeom prst="rect">
            <a:avLst/>
          </a:prstGeom>
        </p:spPr>
      </p:pic>
      <p:sp>
        <p:nvSpPr>
          <p:cNvPr id="8" name="Text 3"/>
          <p:cNvSpPr/>
          <p:nvPr/>
        </p:nvSpPr>
        <p:spPr>
          <a:xfrm>
            <a:off x="6146959" y="4644390"/>
            <a:ext cx="2220635" cy="277535"/>
          </a:xfrm>
          <a:prstGeom prst="rect">
            <a:avLst/>
          </a:prstGeom>
          <a:noFill/>
          <a:ln/>
        </p:spPr>
        <p:txBody>
          <a:bodyPr wrap="none" lIns="0" tIns="0" rIns="0" bIns="0" rtlCol="0" anchor="t"/>
          <a:lstStyle/>
          <a:p>
            <a:pPr algn="l" indent="0" marL="0">
              <a:lnSpc>
                <a:spcPts val="2150"/>
              </a:lnSpc>
              <a:buNone/>
            </a:pPr>
            <a:r>
              <a:rPr lang="en-US" sz="1700" spc="-35" kern="0" dirty="0">
                <a:solidFill>
                  <a:srgbClr val="272525"/>
                </a:solidFill>
                <a:latin typeface="Source Serif Pro Semi Bold" pitchFamily="34" charset="0"/>
                <a:ea typeface="Source Serif Pro Semi Bold" pitchFamily="34" charset="-122"/>
                <a:cs typeface="Source Serif Pro Semi Bold" pitchFamily="34" charset="-120"/>
              </a:rPr>
              <a:t>Data Storage</a:t>
            </a:r>
            <a:endParaRPr lang="en-US" sz="1700" dirty="0"/>
          </a:p>
        </p:txBody>
      </p:sp>
      <p:sp>
        <p:nvSpPr>
          <p:cNvPr id="9" name="Text 4"/>
          <p:cNvSpPr/>
          <p:nvPr/>
        </p:nvSpPr>
        <p:spPr>
          <a:xfrm>
            <a:off x="6146959" y="5035153"/>
            <a:ext cx="7822883" cy="301943"/>
          </a:xfrm>
          <a:prstGeom prst="rect">
            <a:avLst/>
          </a:prstGeom>
          <a:noFill/>
          <a:ln/>
        </p:spPr>
        <p:txBody>
          <a:bodyPr wrap="none" lIns="0" tIns="0" rIns="0" bIns="0" rtlCol="0" anchor="t"/>
          <a:lstStyle/>
          <a:p>
            <a:pPr algn="l"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Data is stored securely in a cloud database, facilitating efficient retrieval and analysis.</a:t>
            </a:r>
            <a:endParaRPr lang="en-US" sz="1450" dirty="0"/>
          </a:p>
        </p:txBody>
      </p:sp>
      <p:pic>
        <p:nvPicPr>
          <p:cNvPr id="10" name="Image 3" descr="preencoded.png">    </p:cNvPr>
          <p:cNvPicPr>
            <a:picLocks noChangeAspect="1"/>
          </p:cNvPicPr>
          <p:nvPr/>
        </p:nvPicPr>
        <p:blipFill>
          <a:blip r:embed="rId4"/>
          <a:stretch>
            <a:fillRect/>
          </a:stretch>
        </p:blipFill>
        <p:spPr>
          <a:xfrm>
            <a:off x="6146959" y="5903357"/>
            <a:ext cx="471845" cy="471845"/>
          </a:xfrm>
          <a:prstGeom prst="rect">
            <a:avLst/>
          </a:prstGeom>
        </p:spPr>
      </p:pic>
      <p:sp>
        <p:nvSpPr>
          <p:cNvPr id="11" name="Text 5"/>
          <p:cNvSpPr/>
          <p:nvPr/>
        </p:nvSpPr>
        <p:spPr>
          <a:xfrm>
            <a:off x="6146959" y="6563916"/>
            <a:ext cx="2220635" cy="277535"/>
          </a:xfrm>
          <a:prstGeom prst="rect">
            <a:avLst/>
          </a:prstGeom>
          <a:noFill/>
          <a:ln/>
        </p:spPr>
        <p:txBody>
          <a:bodyPr wrap="none" lIns="0" tIns="0" rIns="0" bIns="0" rtlCol="0" anchor="t"/>
          <a:lstStyle/>
          <a:p>
            <a:pPr algn="l" indent="0" marL="0">
              <a:lnSpc>
                <a:spcPts val="2150"/>
              </a:lnSpc>
              <a:buNone/>
            </a:pPr>
            <a:r>
              <a:rPr lang="en-US" sz="1700" spc="-35" kern="0" dirty="0">
                <a:solidFill>
                  <a:srgbClr val="272525"/>
                </a:solidFill>
                <a:latin typeface="Source Serif Pro Semi Bold" pitchFamily="34" charset="0"/>
                <a:ea typeface="Source Serif Pro Semi Bold" pitchFamily="34" charset="-122"/>
                <a:cs typeface="Source Serif Pro Semi Bold" pitchFamily="34" charset="-120"/>
              </a:rPr>
              <a:t>Machine Learning</a:t>
            </a:r>
            <a:endParaRPr lang="en-US" sz="1700" dirty="0"/>
          </a:p>
        </p:txBody>
      </p:sp>
      <p:sp>
        <p:nvSpPr>
          <p:cNvPr id="12" name="Text 6"/>
          <p:cNvSpPr/>
          <p:nvPr/>
        </p:nvSpPr>
        <p:spPr>
          <a:xfrm>
            <a:off x="6146959" y="6954679"/>
            <a:ext cx="7822883" cy="603885"/>
          </a:xfrm>
          <a:prstGeom prst="rect">
            <a:avLst/>
          </a:prstGeom>
          <a:noFill/>
          <a:ln/>
        </p:spPr>
        <p:txBody>
          <a:bodyPr wrap="square" lIns="0" tIns="0" rIns="0" bIns="0" rtlCol="0" anchor="t"/>
          <a:lstStyle/>
          <a:p>
            <a:pPr algn="l" indent="0" marL="0">
              <a:lnSpc>
                <a:spcPts val="2350"/>
              </a:lnSpc>
              <a:buNone/>
            </a:pPr>
            <a:r>
              <a:rPr lang="en-US" sz="1450" spc="-30" kern="0" dirty="0">
                <a:solidFill>
                  <a:srgbClr val="272525"/>
                </a:solidFill>
                <a:latin typeface="Source Sans Pro" pitchFamily="34" charset="0"/>
                <a:ea typeface="Source Sans Pro" pitchFamily="34" charset="-122"/>
                <a:cs typeface="Source Sans Pro" pitchFamily="34" charset="-120"/>
              </a:rPr>
              <a:t>The service utilizes machine learning algorithms to analyze data and generate actionable recommendations.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2463" y="512683"/>
            <a:ext cx="4649867" cy="548402"/>
          </a:xfrm>
          <a:prstGeom prst="rect">
            <a:avLst/>
          </a:prstGeom>
          <a:noFill/>
          <a:ln/>
        </p:spPr>
        <p:txBody>
          <a:bodyPr wrap="none" lIns="0" tIns="0" rIns="0" bIns="0" rtlCol="0" anchor="t"/>
          <a:lstStyle/>
          <a:p>
            <a:pPr indent="0" marL="0">
              <a:lnSpc>
                <a:spcPts val="4300"/>
              </a:lnSpc>
              <a:buNone/>
            </a:pPr>
            <a:r>
              <a:rPr lang="en-US" sz="3450" spc="-69" kern="0" dirty="0">
                <a:solidFill>
                  <a:srgbClr val="D73AD7"/>
                </a:solidFill>
                <a:latin typeface="Source Serif Pro Semi Bold" pitchFamily="34" charset="0"/>
                <a:ea typeface="Source Serif Pro Semi Bold" pitchFamily="34" charset="-122"/>
                <a:cs typeface="Source Serif Pro Semi Bold" pitchFamily="34" charset="-120"/>
              </a:rPr>
              <a:t>C Code Implemantation:</a:t>
            </a:r>
            <a:endParaRPr lang="en-US" sz="3450" dirty="0"/>
          </a:p>
        </p:txBody>
      </p:sp>
      <p:pic>
        <p:nvPicPr>
          <p:cNvPr id="3" name="Image 0" descr="preencoded.png">    </p:cNvPr>
          <p:cNvPicPr>
            <a:picLocks noChangeAspect="1"/>
          </p:cNvPicPr>
          <p:nvPr/>
        </p:nvPicPr>
        <p:blipFill>
          <a:blip r:embed="rId1"/>
          <a:stretch>
            <a:fillRect/>
          </a:stretch>
        </p:blipFill>
        <p:spPr>
          <a:xfrm>
            <a:off x="652463" y="1433870"/>
            <a:ext cx="7546300" cy="5775127"/>
          </a:xfrm>
          <a:prstGeom prst="rect">
            <a:avLst/>
          </a:prstGeom>
        </p:spPr>
      </p:pic>
      <p:sp>
        <p:nvSpPr>
          <p:cNvPr id="4" name="Text 1"/>
          <p:cNvSpPr/>
          <p:nvPr/>
        </p:nvSpPr>
        <p:spPr>
          <a:xfrm>
            <a:off x="652463" y="7418665"/>
            <a:ext cx="13325475" cy="298252"/>
          </a:xfrm>
          <a:prstGeom prst="rect">
            <a:avLst/>
          </a:prstGeom>
          <a:noFill/>
          <a:ln/>
        </p:spPr>
        <p:txBody>
          <a:bodyPr wrap="none" lIns="0" tIns="0" rIns="0" bIns="0" rtlCol="0" anchor="t"/>
          <a:lstStyle/>
          <a:p>
            <a:pPr indent="0" marL="0">
              <a:lnSpc>
                <a:spcPts val="2300"/>
              </a:lnSpc>
              <a:buNone/>
            </a:pP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1288" y="613886"/>
            <a:ext cx="5253037" cy="656630"/>
          </a:xfrm>
          <a:prstGeom prst="rect">
            <a:avLst/>
          </a:prstGeom>
          <a:noFill/>
          <a:ln/>
        </p:spPr>
        <p:txBody>
          <a:bodyPr wrap="none" lIns="0" tIns="0" rIns="0" bIns="0" rtlCol="0" anchor="t"/>
          <a:lstStyle/>
          <a:p>
            <a:pPr indent="0" marL="0">
              <a:lnSpc>
                <a:spcPts val="5150"/>
              </a:lnSpc>
              <a:buNone/>
            </a:pPr>
            <a:r>
              <a:rPr lang="en-US" sz="4100" spc="-83" kern="0" dirty="0">
                <a:solidFill>
                  <a:srgbClr val="D73AD7"/>
                </a:solidFill>
                <a:latin typeface="Source Serif Pro Semi Bold" pitchFamily="34" charset="0"/>
                <a:ea typeface="Source Serif Pro Semi Bold" pitchFamily="34" charset="-122"/>
                <a:cs typeface="Source Serif Pro Semi Bold" pitchFamily="34" charset="-120"/>
              </a:rPr>
              <a:t>Example:</a:t>
            </a:r>
            <a:endParaRPr lang="en-US" sz="4100" dirty="0"/>
          </a:p>
        </p:txBody>
      </p:sp>
      <p:sp>
        <p:nvSpPr>
          <p:cNvPr id="3" name="Text 1"/>
          <p:cNvSpPr/>
          <p:nvPr/>
        </p:nvSpPr>
        <p:spPr>
          <a:xfrm>
            <a:off x="781288" y="1717000"/>
            <a:ext cx="13067824" cy="446484"/>
          </a:xfrm>
          <a:prstGeom prst="rect">
            <a:avLst/>
          </a:prstGeom>
          <a:noFill/>
          <a:ln/>
        </p:spPr>
        <p:txBody>
          <a:bodyPr wrap="none" lIns="0" tIns="0" rIns="0" bIns="0" rtlCol="0" anchor="t"/>
          <a:lstStyle/>
          <a:p>
            <a:pPr indent="0" marL="0">
              <a:lnSpc>
                <a:spcPts val="3500"/>
              </a:lnSpc>
              <a:buNone/>
            </a:pPr>
            <a:r>
              <a:rPr lang="en-US" sz="2150" spc="-35" kern="0" dirty="0">
                <a:solidFill>
                  <a:srgbClr val="272525"/>
                </a:solidFill>
                <a:latin typeface="Source Sans Pro" pitchFamily="34" charset="0"/>
                <a:ea typeface="Source Sans Pro" pitchFamily="34" charset="-122"/>
                <a:cs typeface="Source Sans Pro" pitchFamily="34" charset="-120"/>
              </a:rPr>
              <a:t>Input:</a:t>
            </a:r>
            <a:endParaRPr lang="en-US" sz="2150" dirty="0"/>
          </a:p>
        </p:txBody>
      </p:sp>
      <p:pic>
        <p:nvPicPr>
          <p:cNvPr id="4" name="Image 0" descr="preencoded.png">    </p:cNvPr>
          <p:cNvPicPr>
            <a:picLocks noChangeAspect="1"/>
          </p:cNvPicPr>
          <p:nvPr/>
        </p:nvPicPr>
        <p:blipFill>
          <a:blip r:embed="rId1"/>
          <a:stretch>
            <a:fillRect/>
          </a:stretch>
        </p:blipFill>
        <p:spPr>
          <a:xfrm>
            <a:off x="781288" y="2414588"/>
            <a:ext cx="6655832" cy="2846427"/>
          </a:xfrm>
          <a:prstGeom prst="rect">
            <a:avLst/>
          </a:prstGeom>
        </p:spPr>
      </p:pic>
      <p:sp>
        <p:nvSpPr>
          <p:cNvPr id="5" name="Text 2"/>
          <p:cNvSpPr/>
          <p:nvPr/>
        </p:nvSpPr>
        <p:spPr>
          <a:xfrm>
            <a:off x="781288" y="5512118"/>
            <a:ext cx="13067824" cy="446484"/>
          </a:xfrm>
          <a:prstGeom prst="rect">
            <a:avLst/>
          </a:prstGeom>
          <a:noFill/>
          <a:ln/>
        </p:spPr>
        <p:txBody>
          <a:bodyPr wrap="none" lIns="0" tIns="0" rIns="0" bIns="0" rtlCol="0" anchor="t"/>
          <a:lstStyle/>
          <a:p>
            <a:pPr indent="0" marL="0">
              <a:lnSpc>
                <a:spcPts val="3500"/>
              </a:lnSpc>
              <a:buNone/>
            </a:pPr>
            <a:r>
              <a:rPr lang="en-US" sz="2150" spc="-35" kern="0" dirty="0">
                <a:solidFill>
                  <a:srgbClr val="272525"/>
                </a:solidFill>
                <a:latin typeface="Source Sans Pro" pitchFamily="34" charset="0"/>
                <a:ea typeface="Source Sans Pro" pitchFamily="34" charset="-122"/>
                <a:cs typeface="Source Sans Pro" pitchFamily="34" charset="-120"/>
              </a:rPr>
              <a:t>Output:</a:t>
            </a:r>
            <a:endParaRPr lang="en-US" sz="2150" dirty="0"/>
          </a:p>
        </p:txBody>
      </p:sp>
      <p:pic>
        <p:nvPicPr>
          <p:cNvPr id="6" name="Image 1" descr="preencoded.png">    </p:cNvPr>
          <p:cNvPicPr>
            <a:picLocks noChangeAspect="1"/>
          </p:cNvPicPr>
          <p:nvPr/>
        </p:nvPicPr>
        <p:blipFill>
          <a:blip r:embed="rId2"/>
          <a:stretch>
            <a:fillRect/>
          </a:stretch>
        </p:blipFill>
        <p:spPr>
          <a:xfrm>
            <a:off x="781288" y="6209705"/>
            <a:ext cx="6181368" cy="711518"/>
          </a:xfrm>
          <a:prstGeom prst="rect">
            <a:avLst/>
          </a:prstGeom>
        </p:spPr>
      </p:pic>
      <p:sp>
        <p:nvSpPr>
          <p:cNvPr id="7" name="Text 3"/>
          <p:cNvSpPr/>
          <p:nvPr/>
        </p:nvSpPr>
        <p:spPr>
          <a:xfrm>
            <a:off x="781288" y="7172325"/>
            <a:ext cx="13067824" cy="446484"/>
          </a:xfrm>
          <a:prstGeom prst="rect">
            <a:avLst/>
          </a:prstGeom>
          <a:noFill/>
          <a:ln/>
        </p:spPr>
        <p:txBody>
          <a:bodyPr wrap="none" lIns="0" tIns="0" rIns="0" bIns="0" rtlCol="0" anchor="t"/>
          <a:lstStyle/>
          <a:p>
            <a:pPr indent="0" marL="0">
              <a:lnSpc>
                <a:spcPts val="3500"/>
              </a:lnSpc>
              <a:buNone/>
            </a:pPr>
            <a:endParaRPr lang="en-US" sz="2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804630"/>
            <a:ext cx="7468553" cy="1408033"/>
          </a:xfrm>
          <a:prstGeom prst="rect">
            <a:avLst/>
          </a:prstGeom>
          <a:noFill/>
          <a:ln/>
        </p:spPr>
        <p:txBody>
          <a:bodyPr wrap="squar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Results: Demonstrating the Impact</a:t>
            </a:r>
            <a:endParaRPr lang="en-US" sz="4400" dirty="0"/>
          </a:p>
        </p:txBody>
      </p:sp>
      <p:sp>
        <p:nvSpPr>
          <p:cNvPr id="4" name="Text 1"/>
          <p:cNvSpPr/>
          <p:nvPr/>
        </p:nvSpPr>
        <p:spPr>
          <a:xfrm>
            <a:off x="837724" y="3691295"/>
            <a:ext cx="3554730" cy="789861"/>
          </a:xfrm>
          <a:prstGeom prst="rect">
            <a:avLst/>
          </a:prstGeom>
          <a:noFill/>
          <a:ln/>
        </p:spPr>
        <p:txBody>
          <a:bodyPr wrap="none" lIns="0" tIns="0" rIns="0" bIns="0" rtlCol="0" anchor="t"/>
          <a:lstStyle/>
          <a:p>
            <a:pPr algn="ctr" indent="0" marL="0">
              <a:lnSpc>
                <a:spcPts val="6200"/>
              </a:lnSpc>
              <a:buNone/>
            </a:pPr>
            <a:r>
              <a:rPr lang="en-US" sz="6200" spc="-124" kern="0" dirty="0">
                <a:solidFill>
                  <a:srgbClr val="272525"/>
                </a:solidFill>
                <a:latin typeface="Source Serif Pro Semi Bold" pitchFamily="34" charset="0"/>
                <a:ea typeface="Source Serif Pro Semi Bold" pitchFamily="34" charset="-122"/>
                <a:cs typeface="Source Serif Pro Semi Bold" pitchFamily="34" charset="-120"/>
              </a:rPr>
              <a:t>10%</a:t>
            </a:r>
            <a:endParaRPr lang="en-US" sz="6200" dirty="0"/>
          </a:p>
        </p:txBody>
      </p:sp>
      <p:sp>
        <p:nvSpPr>
          <p:cNvPr id="5" name="Text 2"/>
          <p:cNvSpPr/>
          <p:nvPr/>
        </p:nvSpPr>
        <p:spPr>
          <a:xfrm>
            <a:off x="1206937" y="4780240"/>
            <a:ext cx="2816185" cy="351949"/>
          </a:xfrm>
          <a:prstGeom prst="rect">
            <a:avLst/>
          </a:prstGeom>
          <a:noFill/>
          <a:ln/>
        </p:spPr>
        <p:txBody>
          <a:bodyPr wrap="none" lIns="0" tIns="0" rIns="0" bIns="0" rtlCol="0" anchor="t"/>
          <a:lstStyle/>
          <a:p>
            <a:pPr algn="ct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Yield Increase</a:t>
            </a:r>
            <a:endParaRPr lang="en-US" sz="2200" dirty="0"/>
          </a:p>
        </p:txBody>
      </p:sp>
      <p:sp>
        <p:nvSpPr>
          <p:cNvPr id="6" name="Text 3"/>
          <p:cNvSpPr/>
          <p:nvPr/>
        </p:nvSpPr>
        <p:spPr>
          <a:xfrm>
            <a:off x="837724" y="5275778"/>
            <a:ext cx="3554730" cy="1149072"/>
          </a:xfrm>
          <a:prstGeom prst="rect">
            <a:avLst/>
          </a:prstGeom>
          <a:noFill/>
          <a:ln/>
        </p:spPr>
        <p:txBody>
          <a:bodyPr wrap="square" lIns="0" tIns="0" rIns="0" bIns="0" rtlCol="0" anchor="t"/>
          <a:lstStyle/>
          <a:p>
            <a:pPr algn="ct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Farmers using the service have experienced significant yield increases on average.</a:t>
            </a:r>
            <a:endParaRPr lang="en-US" sz="1850" dirty="0"/>
          </a:p>
        </p:txBody>
      </p:sp>
      <p:sp>
        <p:nvSpPr>
          <p:cNvPr id="7" name="Text 4"/>
          <p:cNvSpPr/>
          <p:nvPr/>
        </p:nvSpPr>
        <p:spPr>
          <a:xfrm>
            <a:off x="4751427" y="3691295"/>
            <a:ext cx="3554849" cy="789861"/>
          </a:xfrm>
          <a:prstGeom prst="rect">
            <a:avLst/>
          </a:prstGeom>
          <a:noFill/>
          <a:ln/>
        </p:spPr>
        <p:txBody>
          <a:bodyPr wrap="none" lIns="0" tIns="0" rIns="0" bIns="0" rtlCol="0" anchor="t"/>
          <a:lstStyle/>
          <a:p>
            <a:pPr algn="ctr" indent="0" marL="0">
              <a:lnSpc>
                <a:spcPts val="6200"/>
              </a:lnSpc>
              <a:buNone/>
            </a:pPr>
            <a:r>
              <a:rPr lang="en-US" sz="6200" spc="-124" kern="0" dirty="0">
                <a:solidFill>
                  <a:srgbClr val="272525"/>
                </a:solidFill>
                <a:latin typeface="Source Serif Pro Semi Bold" pitchFamily="34" charset="0"/>
                <a:ea typeface="Source Serif Pro Semi Bold" pitchFamily="34" charset="-122"/>
                <a:cs typeface="Source Serif Pro Semi Bold" pitchFamily="34" charset="-120"/>
              </a:rPr>
              <a:t>5%</a:t>
            </a:r>
            <a:endParaRPr lang="en-US" sz="6200" dirty="0"/>
          </a:p>
        </p:txBody>
      </p:sp>
      <p:sp>
        <p:nvSpPr>
          <p:cNvPr id="8" name="Text 5"/>
          <p:cNvSpPr/>
          <p:nvPr/>
        </p:nvSpPr>
        <p:spPr>
          <a:xfrm>
            <a:off x="5120759" y="4780240"/>
            <a:ext cx="2816185" cy="351949"/>
          </a:xfrm>
          <a:prstGeom prst="rect">
            <a:avLst/>
          </a:prstGeom>
          <a:noFill/>
          <a:ln/>
        </p:spPr>
        <p:txBody>
          <a:bodyPr wrap="none" lIns="0" tIns="0" rIns="0" bIns="0" rtlCol="0" anchor="t"/>
          <a:lstStyle/>
          <a:p>
            <a:pPr algn="ct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Resource Savings</a:t>
            </a:r>
            <a:endParaRPr lang="en-US" sz="2200" dirty="0"/>
          </a:p>
        </p:txBody>
      </p:sp>
      <p:sp>
        <p:nvSpPr>
          <p:cNvPr id="9" name="Text 6"/>
          <p:cNvSpPr/>
          <p:nvPr/>
        </p:nvSpPr>
        <p:spPr>
          <a:xfrm>
            <a:off x="4751427" y="5275778"/>
            <a:ext cx="3554849" cy="1149072"/>
          </a:xfrm>
          <a:prstGeom prst="rect">
            <a:avLst/>
          </a:prstGeom>
          <a:noFill/>
          <a:ln/>
        </p:spPr>
        <p:txBody>
          <a:bodyPr wrap="square" lIns="0" tIns="0" rIns="0" bIns="0" rtlCol="0" anchor="t"/>
          <a:lstStyle/>
          <a:p>
            <a:pPr algn="ct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The service helps farmers optimize resource usage, leading to cost savings.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99204" y="1757601"/>
            <a:ext cx="6716673" cy="4714399"/>
          </a:xfrm>
          <a:prstGeom prst="rect">
            <a:avLst/>
          </a:prstGeom>
        </p:spPr>
      </p:pic>
      <p:sp>
        <p:nvSpPr>
          <p:cNvPr id="4" name="Text 0"/>
          <p:cNvSpPr/>
          <p:nvPr/>
        </p:nvSpPr>
        <p:spPr>
          <a:xfrm>
            <a:off x="8152924" y="820817"/>
            <a:ext cx="5639753" cy="2112050"/>
          </a:xfrm>
          <a:prstGeom prst="rect">
            <a:avLst/>
          </a:prstGeom>
          <a:noFill/>
          <a:ln/>
        </p:spPr>
        <p:txBody>
          <a:bodyPr wrap="squar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Engineering StandardsSystem Architecture                                                                 </a:t>
            </a:r>
            <a:endParaRPr lang="en-US" sz="4400" dirty="0"/>
          </a:p>
        </p:txBody>
      </p:sp>
      <p:sp>
        <p:nvSpPr>
          <p:cNvPr id="5" name="Text 1"/>
          <p:cNvSpPr/>
          <p:nvPr/>
        </p:nvSpPr>
        <p:spPr>
          <a:xfrm>
            <a:off x="8152924" y="3291840"/>
            <a:ext cx="56397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
            </a:pPr>
            <a:r>
              <a:rPr lang="en-US" sz="1850" spc="-38" kern="0" dirty="0">
                <a:solidFill>
                  <a:srgbClr val="272525"/>
                </a:solidFill>
                <a:latin typeface="Source Sans Pro" pitchFamily="34" charset="0"/>
                <a:ea typeface="Source Sans Pro" pitchFamily="34" charset="-122"/>
                <a:cs typeface="Source Sans Pro" pitchFamily="34" charset="-120"/>
              </a:rPr>
              <a:t>Security Standards</a:t>
            </a:r>
            <a:endParaRPr lang="en-US" sz="1850" dirty="0"/>
          </a:p>
        </p:txBody>
      </p:sp>
      <p:sp>
        <p:nvSpPr>
          <p:cNvPr id="6" name="Text 2"/>
          <p:cNvSpPr/>
          <p:nvPr/>
        </p:nvSpPr>
        <p:spPr>
          <a:xfrm>
            <a:off x="8152924" y="3758565"/>
            <a:ext cx="56397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2"/>
            </a:pPr>
            <a:r>
              <a:rPr lang="en-US" sz="1850" spc="-38" kern="0" dirty="0">
                <a:solidFill>
                  <a:srgbClr val="272525"/>
                </a:solidFill>
                <a:latin typeface="Source Sans Pro" pitchFamily="34" charset="0"/>
                <a:ea typeface="Source Sans Pro" pitchFamily="34" charset="-122"/>
                <a:cs typeface="Source Sans Pro" pitchFamily="34" charset="-120"/>
              </a:rPr>
              <a:t>Data Standards</a:t>
            </a:r>
            <a:endParaRPr lang="en-US" sz="1850" dirty="0"/>
          </a:p>
        </p:txBody>
      </p:sp>
      <p:sp>
        <p:nvSpPr>
          <p:cNvPr id="7" name="Text 3"/>
          <p:cNvSpPr/>
          <p:nvPr/>
        </p:nvSpPr>
        <p:spPr>
          <a:xfrm>
            <a:off x="8152924" y="4225290"/>
            <a:ext cx="56397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3"/>
            </a:pPr>
            <a:r>
              <a:rPr lang="en-US" sz="1850" spc="-38" kern="0" dirty="0">
                <a:solidFill>
                  <a:srgbClr val="272525"/>
                </a:solidFill>
                <a:latin typeface="Source Sans Pro" pitchFamily="34" charset="0"/>
                <a:ea typeface="Source Sans Pro" pitchFamily="34" charset="-122"/>
                <a:cs typeface="Source Sans Pro" pitchFamily="34" charset="-120"/>
              </a:rPr>
              <a:t>Frontend Standards</a:t>
            </a:r>
            <a:endParaRPr lang="en-US" sz="1850" dirty="0"/>
          </a:p>
        </p:txBody>
      </p:sp>
      <p:sp>
        <p:nvSpPr>
          <p:cNvPr id="8" name="Text 4"/>
          <p:cNvSpPr/>
          <p:nvPr/>
        </p:nvSpPr>
        <p:spPr>
          <a:xfrm>
            <a:off x="8152924" y="4692015"/>
            <a:ext cx="56397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4"/>
            </a:pPr>
            <a:r>
              <a:rPr lang="en-US" sz="1850" spc="-38" kern="0" dirty="0">
                <a:solidFill>
                  <a:srgbClr val="272525"/>
                </a:solidFill>
                <a:latin typeface="Source Sans Pro" pitchFamily="34" charset="0"/>
                <a:ea typeface="Source Sans Pro" pitchFamily="34" charset="-122"/>
                <a:cs typeface="Source Sans Pro" pitchFamily="34" charset="-120"/>
              </a:rPr>
              <a:t>Backend Standards</a:t>
            </a:r>
            <a:endParaRPr lang="en-US" sz="1850" dirty="0"/>
          </a:p>
        </p:txBody>
      </p:sp>
      <p:sp>
        <p:nvSpPr>
          <p:cNvPr id="9" name="Text 5"/>
          <p:cNvSpPr/>
          <p:nvPr/>
        </p:nvSpPr>
        <p:spPr>
          <a:xfrm>
            <a:off x="8152924" y="5158740"/>
            <a:ext cx="56397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5"/>
            </a:pPr>
            <a:r>
              <a:rPr lang="en-US" sz="1850" spc="-38" kern="0" dirty="0">
                <a:solidFill>
                  <a:srgbClr val="272525"/>
                </a:solidFill>
                <a:latin typeface="Source Sans Pro" pitchFamily="34" charset="0"/>
                <a:ea typeface="Source Sans Pro" pitchFamily="34" charset="-122"/>
                <a:cs typeface="Source Sans Pro" pitchFamily="34" charset="-120"/>
              </a:rPr>
              <a:t>IoT and Hardware Integration</a:t>
            </a:r>
            <a:endParaRPr lang="en-US" sz="1850" dirty="0"/>
          </a:p>
        </p:txBody>
      </p:sp>
      <p:sp>
        <p:nvSpPr>
          <p:cNvPr id="10" name="Text 6"/>
          <p:cNvSpPr/>
          <p:nvPr/>
        </p:nvSpPr>
        <p:spPr>
          <a:xfrm>
            <a:off x="8152924" y="5625465"/>
            <a:ext cx="56397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6"/>
            </a:pPr>
            <a:r>
              <a:rPr lang="en-US" sz="1850" spc="-38" kern="0" dirty="0">
                <a:solidFill>
                  <a:srgbClr val="272525"/>
                </a:solidFill>
                <a:latin typeface="Source Sans Pro" pitchFamily="34" charset="0"/>
                <a:ea typeface="Source Sans Pro" pitchFamily="34" charset="-122"/>
                <a:cs typeface="Source Sans Pro" pitchFamily="34" charset="-120"/>
              </a:rPr>
              <a:t>Machine Learning Standards</a:t>
            </a:r>
            <a:endParaRPr lang="en-US" sz="1850" dirty="0"/>
          </a:p>
        </p:txBody>
      </p:sp>
      <p:sp>
        <p:nvSpPr>
          <p:cNvPr id="11" name="Text 7"/>
          <p:cNvSpPr/>
          <p:nvPr/>
        </p:nvSpPr>
        <p:spPr>
          <a:xfrm>
            <a:off x="8152924" y="6092190"/>
            <a:ext cx="56397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7"/>
            </a:pPr>
            <a:r>
              <a:rPr lang="en-US" sz="1850" spc="-38" kern="0" dirty="0">
                <a:solidFill>
                  <a:srgbClr val="272525"/>
                </a:solidFill>
                <a:latin typeface="Source Sans Pro" pitchFamily="34" charset="0"/>
                <a:ea typeface="Source Sans Pro" pitchFamily="34" charset="-122"/>
                <a:cs typeface="Source Sans Pro" pitchFamily="34" charset="-120"/>
              </a:rPr>
              <a:t>Performance and Reliability</a:t>
            </a:r>
            <a:endParaRPr lang="en-US" sz="1850" dirty="0"/>
          </a:p>
        </p:txBody>
      </p:sp>
      <p:sp>
        <p:nvSpPr>
          <p:cNvPr id="12" name="Text 8"/>
          <p:cNvSpPr/>
          <p:nvPr/>
        </p:nvSpPr>
        <p:spPr>
          <a:xfrm>
            <a:off x="8152924" y="6558915"/>
            <a:ext cx="56397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8"/>
            </a:pPr>
            <a:r>
              <a:rPr lang="en-US" sz="1850" spc="-38" kern="0" dirty="0">
                <a:solidFill>
                  <a:srgbClr val="272525"/>
                </a:solidFill>
                <a:latin typeface="Source Sans Pro" pitchFamily="34" charset="0"/>
                <a:ea typeface="Source Sans Pro" pitchFamily="34" charset="-122"/>
                <a:cs typeface="Source Sans Pro" pitchFamily="34" charset="-120"/>
              </a:rPr>
              <a:t>Documentation and Collaboration</a:t>
            </a:r>
            <a:endParaRPr lang="en-US" sz="1850" dirty="0"/>
          </a:p>
        </p:txBody>
      </p:sp>
      <p:sp>
        <p:nvSpPr>
          <p:cNvPr id="13" name="Text 9"/>
          <p:cNvSpPr/>
          <p:nvPr/>
        </p:nvSpPr>
        <p:spPr>
          <a:xfrm>
            <a:off x="8152924" y="7025640"/>
            <a:ext cx="5639753"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9"/>
            </a:pPr>
            <a:r>
              <a:rPr lang="en-US" sz="1850" spc="-38" kern="0" dirty="0">
                <a:solidFill>
                  <a:srgbClr val="272525"/>
                </a:solidFill>
                <a:latin typeface="Source Sans Pro" pitchFamily="34" charset="0"/>
                <a:ea typeface="Source Sans Pro" pitchFamily="34" charset="-122"/>
                <a:cs typeface="Source Sans Pro" pitchFamily="34" charset="-120"/>
              </a:rPr>
              <a:t>Sustainability and Ethical Practices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2024-12-05T01:56:23Z</dcterms:created>
  <dcterms:modified xsi:type="dcterms:W3CDTF">2024-12-05T01:56:23Z</dcterms:modified>
</cp:coreProperties>
</file>